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71" r:id="rId4"/>
    <p:sldId id="265" r:id="rId5"/>
    <p:sldId id="257" r:id="rId6"/>
    <p:sldId id="258" r:id="rId7"/>
    <p:sldId id="259" r:id="rId8"/>
    <p:sldId id="260" r:id="rId9"/>
    <p:sldId id="262" r:id="rId10"/>
    <p:sldId id="264" r:id="rId11"/>
    <p:sldId id="266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2"/>
    <p:restoredTop sz="94603"/>
  </p:normalViewPr>
  <p:slideViewPr>
    <p:cSldViewPr snapToGrid="0" snapToObjects="1">
      <p:cViewPr varScale="1">
        <p:scale>
          <a:sx n="108" d="100"/>
          <a:sy n="108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A57466-C36C-594D-8352-41E7943A7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23C5DD-4F95-BE49-953B-B2AB239C3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0EF258D-A66C-FD4E-9C8E-2E187BC7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45C0A11-F9D9-D442-993A-6472478E1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97741EA-D1D0-5B4F-8B99-FB8C2098F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329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0D56CE-F672-CC45-AC6E-BE1BAA12F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2AF9117-C6E7-554F-B7EB-9B66139B6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4D5C596-CF99-984B-B25C-E301DD07C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DF469A-E178-574A-B54D-D3FCB1CDB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185A8B-F889-4942-95DC-7D9886F23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989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21CD582-11E8-CE40-A299-DF18AC7C88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9C1410C-264A-4B40-9CBF-A557CDE7A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33A07F0-6C97-7444-8019-C0AE5B562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607BF8C-FCA2-7B41-9A4E-3778418AC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289833F-D71B-614B-94B6-D2A1599A4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57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E54BE0-946A-214D-A164-ACCA6AACD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25D37E0-3888-6B46-8F3E-1BC801BD7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6DACB99-F588-4B43-B992-9120711F4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50EC1B0-7D6E-2C4B-BA94-5E42F805E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63FB26C-ED35-3241-B0C7-C74E7739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542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2E362B-9F8E-2442-AE0B-1142F3EEC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B4F7494-846C-594B-B756-DD2A837B0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D8CDB22-E803-7C43-A3A3-04C8193C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0AE1040-1617-3343-A06C-D25E76987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6D8C462-889F-334E-9B49-198E6A360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5894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C4EC87-523E-2E49-9AAE-738E814CC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2107FF-B07B-F945-A828-AB4D61BD71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0A002CE-3E87-D24D-8200-12B0B459B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F8A7613-1239-1B4E-936B-BA112B97C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516A868-3DF0-8E4D-92B0-0398827CE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D9F7EEC-DC2E-C844-9C6A-789446378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414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2EA1FB-22C1-AF49-A409-BC3776264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A3EBAE8-F4C4-8D4D-A729-ECFEF5046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B1045C9-AC65-784D-8EBF-D92AAC5DC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3CAA110-6996-D84B-8430-A0DDF8370E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8575528-6700-3C4F-AD36-E89B865543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AA8FC06-F168-AE4E-B0BA-ABED7FDA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8F20514-B604-9F45-8D48-5702B07CE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997730A-1D6B-5E45-BD1F-B9B1C367B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8040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DE5379-3E21-E249-A99D-00FBD59C0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383E69D-EBAA-3D43-9CC0-6660E132A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36674FE-587A-7E42-856E-CF35CD9FE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D9F746B-8E46-694D-A451-ABD2D71C8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551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8DAD9F5-648A-6C4A-88F6-3FDA2A28C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FF4FC77-7317-FA4E-8355-EDE1E5F0F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B8166AE-87D9-CE46-97F9-190D21FE9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422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83425E-D15F-C847-BD83-B639CFD79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4DC4A0-0F94-AE47-B3B5-F8C23BEDC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049A8AE-26C4-0949-B3B7-660893EFD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54B2F12-0AFD-9C49-A9E4-689EF861E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EF594B4-4E4F-9043-852B-6168DE34B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17AA94F-63D8-D34E-B6B9-3D2BA6640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35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A8D5C8-70CA-D44E-B03D-6EB9A7FCF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4200733-00D6-A642-9B69-0E583F973E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1C84F91-24DD-9B45-82F4-B31527B00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D15860-FC3F-4D4C-88A6-D273BCA9B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59D9832-C014-D145-A19C-0072C1365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A419E96-CB6E-9C47-B233-184EAE0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049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AAEF951-AE7B-F24A-BF9B-C250EDF67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356BA8-4BD7-4E43-BD67-4DCD18443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1360811-F2CE-0A40-BB3D-C723597DAE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D50A3-BA01-0846-BCA5-40D3058C1AF0}" type="datetimeFigureOut">
              <a:rPr lang="da-DK" smtClean="0"/>
              <a:t>09-03-2021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B050785-992F-2D48-A95C-199283D1B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50F13EA-E8D0-0047-BEC3-C85E70C19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C9201-BF2F-C642-9AA7-A156D5751A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0646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447C59-C3AD-E543-BD5C-EDEB6A3BB6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Skabelon til </a:t>
            </a:r>
            <a:br>
              <a:rPr lang="da-DK" dirty="0"/>
            </a:br>
            <a:r>
              <a:rPr lang="da-DK" dirty="0"/>
              <a:t>case-præsentation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136E93E-285D-634A-8592-1647715418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Fyraftensmøde YNNN</a:t>
            </a:r>
          </a:p>
        </p:txBody>
      </p:sp>
    </p:spTree>
    <p:extLst>
      <p:ext uri="{BB962C8B-B14F-4D97-AF65-F5344CB8AC3E}">
        <p14:creationId xmlns:p14="http://schemas.microsoft.com/office/powerpoint/2010/main" val="572730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87E0BB-5FCB-9741-A2D8-1E7351EDF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solidFill>
                  <a:schemeClr val="accent1">
                    <a:lumMod val="75000"/>
                  </a:schemeClr>
                </a:solidFill>
              </a:rPr>
              <a:t>3. Runde spørgsmål via moderater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AC014E-E227-7B48-B2B8-DBDB38AD0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6706"/>
            <a:ext cx="10319951" cy="4809953"/>
          </a:xfrm>
        </p:spPr>
        <p:txBody>
          <a:bodyPr/>
          <a:lstStyle/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Kort drøfte diagnose / </a:t>
            </a:r>
            <a:r>
              <a:rPr lang="da-DK" dirty="0" err="1">
                <a:solidFill>
                  <a:schemeClr val="accent1">
                    <a:lumMod val="75000"/>
                  </a:schemeClr>
                </a:solidFill>
              </a:rPr>
              <a:t>diff</a:t>
            </a:r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. diagnoser</a:t>
            </a: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Hvad var hoved-konflikten / problemstillingen?</a:t>
            </a: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da-DK" dirty="0" err="1">
                <a:solidFill>
                  <a:schemeClr val="accent1">
                    <a:lumMod val="75000"/>
                  </a:schemeClr>
                </a:solidFill>
              </a:rPr>
              <a:t>Take-home-message</a:t>
            </a:r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” af denne case</a:t>
            </a: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a-DK" b="1" dirty="0">
                <a:solidFill>
                  <a:schemeClr val="accent1">
                    <a:lumMod val="75000"/>
                  </a:schemeClr>
                </a:solidFill>
              </a:rPr>
              <a:t>Spørgsmål fra publikum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DC94AED2-0BDC-0340-A0DF-39C13EF5DBDF}"/>
              </a:ext>
            </a:extLst>
          </p:cNvPr>
          <p:cNvSpPr txBox="1"/>
          <p:nvPr/>
        </p:nvSpPr>
        <p:spPr>
          <a:xfrm>
            <a:off x="4172236" y="0"/>
            <a:ext cx="6020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u="sng" dirty="0"/>
              <a:t>Skabelon til Diagnostisk / behandlingsmæssig problemstilling</a:t>
            </a:r>
          </a:p>
        </p:txBody>
      </p:sp>
    </p:spTree>
    <p:extLst>
      <p:ext uri="{BB962C8B-B14F-4D97-AF65-F5344CB8AC3E}">
        <p14:creationId xmlns:p14="http://schemas.microsoft.com/office/powerpoint/2010/main" val="1129208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0EDE93-D677-DA4B-AB19-2F30C97D3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Anamnese og Objektiv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E4A51F-1CA1-3347-93D5-76652C7A4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Alder </a:t>
            </a:r>
          </a:p>
          <a:p>
            <a:r>
              <a:rPr lang="da-DK" dirty="0"/>
              <a:t>Køn</a:t>
            </a:r>
          </a:p>
          <a:p>
            <a:r>
              <a:rPr lang="da-DK" dirty="0"/>
              <a:t>Tidligere relevant sygehistorie</a:t>
            </a:r>
          </a:p>
          <a:p>
            <a:r>
              <a:rPr lang="da-DK" dirty="0"/>
              <a:t>Nuværende sygehistorie  (mindre detaljeret end ved diagnostisk case)</a:t>
            </a:r>
          </a:p>
          <a:p>
            <a:r>
              <a:rPr lang="da-DK" dirty="0"/>
              <a:t>Seneste objektive undersøgelse og funktionsniveau</a:t>
            </a:r>
          </a:p>
          <a:p>
            <a:r>
              <a:rPr lang="da-DK" dirty="0"/>
              <a:t>Seneste </a:t>
            </a:r>
            <a:r>
              <a:rPr lang="da-DK" dirty="0" err="1"/>
              <a:t>parakliniske</a:t>
            </a:r>
            <a:r>
              <a:rPr lang="da-DK" dirty="0"/>
              <a:t> undersøgelser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1E1DC7B-A4A3-3F41-826D-1AA8360F241C}"/>
              </a:ext>
            </a:extLst>
          </p:cNvPr>
          <p:cNvSpPr txBox="1"/>
          <p:nvPr/>
        </p:nvSpPr>
        <p:spPr>
          <a:xfrm>
            <a:off x="4172236" y="0"/>
            <a:ext cx="3289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u="sng" dirty="0"/>
              <a:t>Skabelon til Etisk problemstilling</a:t>
            </a:r>
          </a:p>
        </p:txBody>
      </p:sp>
    </p:spTree>
    <p:extLst>
      <p:ext uri="{BB962C8B-B14F-4D97-AF65-F5344CB8AC3E}">
        <p14:creationId xmlns:p14="http://schemas.microsoft.com/office/powerpoint/2010/main" val="3261782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A084C544-836E-EC42-9B56-0A548B814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 b="1" dirty="0">
                <a:solidFill>
                  <a:schemeClr val="accent1">
                    <a:lumMod val="75000"/>
                  </a:schemeClr>
                </a:solidFill>
              </a:rPr>
              <a:t>1. Runde spørgsmål via moderater</a:t>
            </a:r>
          </a:p>
        </p:txBody>
      </p:sp>
      <p:sp>
        <p:nvSpPr>
          <p:cNvPr id="7" name="Pladsholder til indhold 2">
            <a:extLst>
              <a:ext uri="{FF2B5EF4-FFF2-40B4-BE49-F238E27FC236}">
                <a16:creationId xmlns:a16="http://schemas.microsoft.com/office/drawing/2014/main" id="{2590B916-4018-E949-9B3B-3387ACEEA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6706"/>
            <a:ext cx="10319951" cy="4809953"/>
          </a:xfrm>
        </p:spPr>
        <p:txBody>
          <a:bodyPr/>
          <a:lstStyle/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Spørgsmål til anamnese og objektiv</a:t>
            </a:r>
            <a:br>
              <a:rPr lang="da-DK" dirty="0">
                <a:solidFill>
                  <a:schemeClr val="accent1">
                    <a:lumMod val="75000"/>
                  </a:schemeClr>
                </a:solidFill>
              </a:rPr>
            </a:br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Er vi sikker i diagnose eller mangler der udredning?</a:t>
            </a: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C5FD7B3-3F26-8D42-8C7E-5DB5E04B3599}"/>
              </a:ext>
            </a:extLst>
          </p:cNvPr>
          <p:cNvSpPr txBox="1"/>
          <p:nvPr/>
        </p:nvSpPr>
        <p:spPr>
          <a:xfrm>
            <a:off x="4172236" y="0"/>
            <a:ext cx="3289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u="sng" dirty="0"/>
              <a:t>Skabelon til Etisk problemstilling</a:t>
            </a:r>
          </a:p>
        </p:txBody>
      </p:sp>
    </p:spTree>
    <p:extLst>
      <p:ext uri="{BB962C8B-B14F-4D97-AF65-F5344CB8AC3E}">
        <p14:creationId xmlns:p14="http://schemas.microsoft.com/office/powerpoint/2010/main" val="655854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EC2EF3-5DCA-C849-BEEE-66FD2A417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Etisk problemstilling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59A054-4F19-024E-87AA-9EB75C76D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Tema (hjernedød/organdonor, behandlingsloft, </a:t>
            </a:r>
            <a:r>
              <a:rPr lang="da-DK" dirty="0" err="1"/>
              <a:t>palliation</a:t>
            </a:r>
            <a:r>
              <a:rPr lang="da-DK" dirty="0"/>
              <a:t>... Andet)</a:t>
            </a:r>
            <a:br>
              <a:rPr lang="da-DK" dirty="0"/>
            </a:br>
            <a:endParaRPr lang="da-DK" dirty="0"/>
          </a:p>
          <a:p>
            <a:r>
              <a:rPr lang="da-DK" dirty="0"/>
              <a:t>Specifik problemstilling i casen</a:t>
            </a:r>
          </a:p>
          <a:p>
            <a:endParaRPr lang="da-DK" dirty="0"/>
          </a:p>
          <a:p>
            <a:r>
              <a:rPr lang="da-DK" dirty="0"/>
              <a:t>Oprids af muligheder og konsekvenser af de valg man kan tage</a:t>
            </a:r>
            <a:br>
              <a:rPr lang="da-DK" dirty="0"/>
            </a:b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7788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63599F-F7BC-7A4E-89C1-B6973BE57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solidFill>
                  <a:schemeClr val="accent1">
                    <a:lumMod val="75000"/>
                  </a:schemeClr>
                </a:solidFill>
              </a:rPr>
              <a:t>2. Runde spørgsmål via moderater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952C1C-010C-4342-AE93-FD0D00BA7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 uenighed med en kollega og hvordan kan det løses?</a:t>
            </a:r>
            <a:br>
              <a:rPr lang="da-DK" dirty="0">
                <a:solidFill>
                  <a:schemeClr val="accent1">
                    <a:lumMod val="75000"/>
                  </a:schemeClr>
                </a:solidFill>
              </a:rPr>
            </a:br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 Er der forskning/evidens i denne problemstilling der kan guide os?</a:t>
            </a: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Spørgsmål specificeret til casen… </a:t>
            </a:r>
          </a:p>
          <a:p>
            <a:endParaRPr lang="da-DK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14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7612EE-AE14-3F49-B6BB-A6E5BC92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4104C29-1567-4249-913F-6962D2E55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7318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da-DK" dirty="0"/>
              <a:t>Formålet med case præsentation er at fremlægge en diagnostisk, behandlingsmæssig eller etisk problemstilling centreret om en patient-historie man har mødt i løbet af sin arbejdsdag. Alle former for cases er velkomne (behøver ikke at være </a:t>
            </a:r>
            <a:r>
              <a:rPr lang="da-DK" dirty="0" err="1"/>
              <a:t>hyper</a:t>
            </a:r>
            <a:r>
              <a:rPr lang="da-DK" dirty="0"/>
              <a:t> sjældne syndromer), men det er vigtigt at den indeholder en væsentlig problemstilling, der kan medføre en diskussion og at man kan formulere en ”</a:t>
            </a:r>
            <a:r>
              <a:rPr lang="da-DK" dirty="0" err="1"/>
              <a:t>take-home</a:t>
            </a:r>
            <a:r>
              <a:rPr lang="da-DK" dirty="0"/>
              <a:t> </a:t>
            </a:r>
            <a:r>
              <a:rPr lang="da-DK" dirty="0" err="1"/>
              <a:t>message</a:t>
            </a:r>
            <a:r>
              <a:rPr lang="da-DK" dirty="0"/>
              <a:t>”. </a:t>
            </a:r>
            <a:br>
              <a:rPr lang="da-DK" dirty="0"/>
            </a:br>
            <a:endParaRPr lang="da-DK" dirty="0"/>
          </a:p>
          <a:p>
            <a:r>
              <a:rPr lang="da-DK" dirty="0"/>
              <a:t>Casen vil blive præsenteret af en YNNN medlem som har indsendt den, og spørgsmål vil blive styret af en </a:t>
            </a:r>
            <a:r>
              <a:rPr lang="da-DK" dirty="0" err="1"/>
              <a:t>moderator</a:t>
            </a:r>
            <a:r>
              <a:rPr lang="da-DK" dirty="0"/>
              <a:t> udvalgt af bestyrelsen. </a:t>
            </a:r>
          </a:p>
          <a:p>
            <a:endParaRPr lang="da-DK" dirty="0"/>
          </a:p>
          <a:p>
            <a:r>
              <a:rPr lang="da-DK" dirty="0"/>
              <a:t>Casen skal være anonymiseret (køn kan fremgå; alder kan ændres med +/- 5; Beskæftigelse kan ændres). </a:t>
            </a:r>
          </a:p>
          <a:p>
            <a:endParaRPr lang="da-DK" dirty="0"/>
          </a:p>
          <a:p>
            <a:r>
              <a:rPr lang="da-DK" dirty="0"/>
              <a:t>Hvis din case bliver valgt til at blive præsenteret vil du få feedback i forhold til hvad man som </a:t>
            </a:r>
            <a:r>
              <a:rPr lang="da-DK" dirty="0" err="1"/>
              <a:t>moderator</a:t>
            </a:r>
            <a:r>
              <a:rPr lang="da-DK" dirty="0"/>
              <a:t> kan komme til at spørge ind til og hvad man kunne evt. forberede/læse op på. 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46804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F11594-FE90-D44C-856E-7093FEEA8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3766"/>
            <a:ext cx="10515600" cy="1325563"/>
          </a:xfrm>
        </p:spPr>
        <p:txBody>
          <a:bodyPr/>
          <a:lstStyle/>
          <a:p>
            <a:pPr algn="ctr"/>
            <a:r>
              <a:rPr lang="da-DK" b="1" u="sng" dirty="0"/>
              <a:t>Struktur</a:t>
            </a:r>
          </a:p>
        </p:txBody>
      </p:sp>
      <p:sp>
        <p:nvSpPr>
          <p:cNvPr id="4" name="Afrundet rektangel 3">
            <a:extLst>
              <a:ext uri="{FF2B5EF4-FFF2-40B4-BE49-F238E27FC236}">
                <a16:creationId xmlns:a16="http://schemas.microsoft.com/office/drawing/2014/main" id="{5C506320-173D-EE4C-BF8E-BD488F6F3F89}"/>
              </a:ext>
            </a:extLst>
          </p:cNvPr>
          <p:cNvSpPr/>
          <p:nvPr/>
        </p:nvSpPr>
        <p:spPr>
          <a:xfrm>
            <a:off x="1409074" y="2263515"/>
            <a:ext cx="1828800" cy="5396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Anamnese</a:t>
            </a:r>
          </a:p>
        </p:txBody>
      </p:sp>
      <p:sp>
        <p:nvSpPr>
          <p:cNvPr id="5" name="Afrundet rektangel 4">
            <a:extLst>
              <a:ext uri="{FF2B5EF4-FFF2-40B4-BE49-F238E27FC236}">
                <a16:creationId xmlns:a16="http://schemas.microsoft.com/office/drawing/2014/main" id="{53685734-4B54-9949-AD88-3D6486EB6E81}"/>
              </a:ext>
            </a:extLst>
          </p:cNvPr>
          <p:cNvSpPr/>
          <p:nvPr/>
        </p:nvSpPr>
        <p:spPr>
          <a:xfrm>
            <a:off x="4514536" y="2263515"/>
            <a:ext cx="1828800" cy="5396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Objektiv</a:t>
            </a:r>
          </a:p>
        </p:txBody>
      </p:sp>
      <p:sp>
        <p:nvSpPr>
          <p:cNvPr id="6" name="Afrundet rektangel 5">
            <a:extLst>
              <a:ext uri="{FF2B5EF4-FFF2-40B4-BE49-F238E27FC236}">
                <a16:creationId xmlns:a16="http://schemas.microsoft.com/office/drawing/2014/main" id="{FFB766DB-53B0-FB43-909F-19CB4BDBFA21}"/>
              </a:ext>
            </a:extLst>
          </p:cNvPr>
          <p:cNvSpPr/>
          <p:nvPr/>
        </p:nvSpPr>
        <p:spPr>
          <a:xfrm>
            <a:off x="7619998" y="2263515"/>
            <a:ext cx="1828800" cy="5396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Paraklinik</a:t>
            </a:r>
            <a:endParaRPr lang="da-DK" dirty="0"/>
          </a:p>
        </p:txBody>
      </p:sp>
      <p:sp>
        <p:nvSpPr>
          <p:cNvPr id="7" name="Afrundet rektangel 6">
            <a:extLst>
              <a:ext uri="{FF2B5EF4-FFF2-40B4-BE49-F238E27FC236}">
                <a16:creationId xmlns:a16="http://schemas.microsoft.com/office/drawing/2014/main" id="{40EE6C9D-5F35-9640-9F36-57C8F3B5219E}"/>
              </a:ext>
            </a:extLst>
          </p:cNvPr>
          <p:cNvSpPr/>
          <p:nvPr/>
        </p:nvSpPr>
        <p:spPr>
          <a:xfrm>
            <a:off x="2955559" y="1169233"/>
            <a:ext cx="1828800" cy="8994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>
                <a:solidFill>
                  <a:schemeClr val="accent1">
                    <a:lumMod val="75000"/>
                  </a:schemeClr>
                </a:solidFill>
              </a:rPr>
              <a:t>Moderator</a:t>
            </a:r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 styret spørgsmål til anamnese</a:t>
            </a:r>
          </a:p>
        </p:txBody>
      </p:sp>
      <p:sp>
        <p:nvSpPr>
          <p:cNvPr id="8" name="Afrundet rektangel 7">
            <a:extLst>
              <a:ext uri="{FF2B5EF4-FFF2-40B4-BE49-F238E27FC236}">
                <a16:creationId xmlns:a16="http://schemas.microsoft.com/office/drawing/2014/main" id="{BC47C249-6264-534B-ABF5-DEC144ACB96F}"/>
              </a:ext>
            </a:extLst>
          </p:cNvPr>
          <p:cNvSpPr/>
          <p:nvPr/>
        </p:nvSpPr>
        <p:spPr>
          <a:xfrm>
            <a:off x="6215920" y="1169233"/>
            <a:ext cx="1828800" cy="8994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>
                <a:solidFill>
                  <a:schemeClr val="accent1">
                    <a:lumMod val="75000"/>
                  </a:schemeClr>
                </a:solidFill>
              </a:rPr>
              <a:t>Moderator</a:t>
            </a:r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 styret spørgsmål til objektiv</a:t>
            </a:r>
          </a:p>
        </p:txBody>
      </p:sp>
      <p:sp>
        <p:nvSpPr>
          <p:cNvPr id="9" name="Afrundet rektangel 8">
            <a:extLst>
              <a:ext uri="{FF2B5EF4-FFF2-40B4-BE49-F238E27FC236}">
                <a16:creationId xmlns:a16="http://schemas.microsoft.com/office/drawing/2014/main" id="{BACE7C48-60B4-0746-B446-26FAEDE394F4}"/>
              </a:ext>
            </a:extLst>
          </p:cNvPr>
          <p:cNvSpPr/>
          <p:nvPr/>
        </p:nvSpPr>
        <p:spPr>
          <a:xfrm>
            <a:off x="9476281" y="644578"/>
            <a:ext cx="2667000" cy="143905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>
                <a:solidFill>
                  <a:schemeClr val="accent1">
                    <a:lumMod val="75000"/>
                  </a:schemeClr>
                </a:solidFill>
              </a:rPr>
              <a:t>Moderator</a:t>
            </a:r>
            <a:r>
              <a:rPr lang="da-DK" sz="1600" dirty="0">
                <a:solidFill>
                  <a:schemeClr val="accent1">
                    <a:lumMod val="75000"/>
                  </a:schemeClr>
                </a:solidFill>
              </a:rPr>
              <a:t> styret spørgsmål til hovedproblemstilling, diagnose og ”</a:t>
            </a:r>
            <a:r>
              <a:rPr lang="da-DK" sz="1600" dirty="0" err="1">
                <a:solidFill>
                  <a:schemeClr val="accent1">
                    <a:lumMod val="75000"/>
                  </a:schemeClr>
                </a:solidFill>
              </a:rPr>
              <a:t>take-home-message</a:t>
            </a:r>
            <a:r>
              <a:rPr lang="da-DK" sz="1600" dirty="0">
                <a:solidFill>
                  <a:schemeClr val="accent1">
                    <a:lumMod val="75000"/>
                  </a:schemeClr>
                </a:solidFill>
              </a:rPr>
              <a:t>”</a:t>
            </a:r>
          </a:p>
        </p:txBody>
      </p:sp>
      <p:sp>
        <p:nvSpPr>
          <p:cNvPr id="10" name="Afrundet rektangel 9">
            <a:extLst>
              <a:ext uri="{FF2B5EF4-FFF2-40B4-BE49-F238E27FC236}">
                <a16:creationId xmlns:a16="http://schemas.microsoft.com/office/drawing/2014/main" id="{E06967B4-1E11-CE4B-A0C7-6900D2CE2002}"/>
              </a:ext>
            </a:extLst>
          </p:cNvPr>
          <p:cNvSpPr/>
          <p:nvPr/>
        </p:nvSpPr>
        <p:spPr>
          <a:xfrm>
            <a:off x="213610" y="224851"/>
            <a:ext cx="3369039" cy="6295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tx1"/>
                </a:solidFill>
              </a:rPr>
              <a:t>Diagnostisk / behandlings</a:t>
            </a:r>
          </a:p>
          <a:p>
            <a:pPr algn="ctr"/>
            <a:r>
              <a:rPr lang="da-DK" b="1" dirty="0">
                <a:solidFill>
                  <a:schemeClr val="tx1"/>
                </a:solidFill>
              </a:rPr>
              <a:t>CASE</a:t>
            </a:r>
          </a:p>
        </p:txBody>
      </p: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2DD8C0F3-E747-3242-85D3-060477C94FA3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3237874" y="2533338"/>
            <a:ext cx="127666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8F2A794B-61BF-3848-8518-33F24C41093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6343336" y="2533338"/>
            <a:ext cx="127666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BA3D78E1-BA70-E349-9A2A-5E72AA7919B8}"/>
              </a:ext>
            </a:extLst>
          </p:cNvPr>
          <p:cNvCxnSpPr>
            <a:endCxn id="7" idx="2"/>
          </p:cNvCxnSpPr>
          <p:nvPr/>
        </p:nvCxnSpPr>
        <p:spPr>
          <a:xfrm flipV="1">
            <a:off x="3869959" y="2068643"/>
            <a:ext cx="0" cy="46469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Lige forbindelse 17">
            <a:extLst>
              <a:ext uri="{FF2B5EF4-FFF2-40B4-BE49-F238E27FC236}">
                <a16:creationId xmlns:a16="http://schemas.microsoft.com/office/drawing/2014/main" id="{EFB22FCE-8F69-EB4F-8163-5C6ED7E77CBF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7130320" y="2068643"/>
            <a:ext cx="0" cy="46469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8037E0B5-AB87-6148-8722-3EB6436FC270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9448798" y="2533338"/>
            <a:ext cx="13609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Lige forbindelse 23">
            <a:extLst>
              <a:ext uri="{FF2B5EF4-FFF2-40B4-BE49-F238E27FC236}">
                <a16:creationId xmlns:a16="http://schemas.microsoft.com/office/drawing/2014/main" id="{A86CD870-A9CD-7942-BCAD-F2C8A1215B4E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10809781" y="2083634"/>
            <a:ext cx="0" cy="4497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frundet rektangel 27">
            <a:extLst>
              <a:ext uri="{FF2B5EF4-FFF2-40B4-BE49-F238E27FC236}">
                <a16:creationId xmlns:a16="http://schemas.microsoft.com/office/drawing/2014/main" id="{38487393-C6F8-4842-A7ED-3C40D14219D7}"/>
              </a:ext>
            </a:extLst>
          </p:cNvPr>
          <p:cNvSpPr/>
          <p:nvPr/>
        </p:nvSpPr>
        <p:spPr>
          <a:xfrm>
            <a:off x="2668246" y="5403959"/>
            <a:ext cx="1828800" cy="11092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Anamnese + Objektiv + </a:t>
            </a:r>
            <a:r>
              <a:rPr lang="da-DK" dirty="0" err="1"/>
              <a:t>Paraklinik</a:t>
            </a:r>
            <a:endParaRPr lang="da-DK" dirty="0"/>
          </a:p>
        </p:txBody>
      </p:sp>
      <p:sp>
        <p:nvSpPr>
          <p:cNvPr id="29" name="Afrundet rektangel 28">
            <a:extLst>
              <a:ext uri="{FF2B5EF4-FFF2-40B4-BE49-F238E27FC236}">
                <a16:creationId xmlns:a16="http://schemas.microsoft.com/office/drawing/2014/main" id="{23ACD388-23E2-5A4D-82C7-782FCD206F1D}"/>
              </a:ext>
            </a:extLst>
          </p:cNvPr>
          <p:cNvSpPr/>
          <p:nvPr/>
        </p:nvSpPr>
        <p:spPr>
          <a:xfrm>
            <a:off x="7284279" y="5403959"/>
            <a:ext cx="1828800" cy="11092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Gennemgang af Etisk problemstilling</a:t>
            </a:r>
          </a:p>
        </p:txBody>
      </p:sp>
      <p:sp>
        <p:nvSpPr>
          <p:cNvPr id="31" name="Afrundet rektangel 30">
            <a:extLst>
              <a:ext uri="{FF2B5EF4-FFF2-40B4-BE49-F238E27FC236}">
                <a16:creationId xmlns:a16="http://schemas.microsoft.com/office/drawing/2014/main" id="{874207CE-321F-AD44-A723-794C497F14D9}"/>
              </a:ext>
            </a:extLst>
          </p:cNvPr>
          <p:cNvSpPr/>
          <p:nvPr/>
        </p:nvSpPr>
        <p:spPr>
          <a:xfrm>
            <a:off x="4788729" y="4009872"/>
            <a:ext cx="1828800" cy="148402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>
                <a:solidFill>
                  <a:schemeClr val="accent1">
                    <a:lumMod val="75000"/>
                  </a:schemeClr>
                </a:solidFill>
              </a:rPr>
              <a:t>Moderator</a:t>
            </a:r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 styret spørgsmål til patienthistorie og diagnose</a:t>
            </a:r>
          </a:p>
        </p:txBody>
      </p:sp>
      <p:sp>
        <p:nvSpPr>
          <p:cNvPr id="33" name="Afrundet rektangel 32">
            <a:extLst>
              <a:ext uri="{FF2B5EF4-FFF2-40B4-BE49-F238E27FC236}">
                <a16:creationId xmlns:a16="http://schemas.microsoft.com/office/drawing/2014/main" id="{51E99CA5-720B-3B4B-AD72-983A6D144ABE}"/>
              </a:ext>
            </a:extLst>
          </p:cNvPr>
          <p:cNvSpPr/>
          <p:nvPr/>
        </p:nvSpPr>
        <p:spPr>
          <a:xfrm>
            <a:off x="9113079" y="4054843"/>
            <a:ext cx="2667000" cy="143905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>
                <a:solidFill>
                  <a:schemeClr val="accent1">
                    <a:lumMod val="75000"/>
                  </a:schemeClr>
                </a:solidFill>
              </a:rPr>
              <a:t>Moderator</a:t>
            </a:r>
            <a:r>
              <a:rPr lang="da-DK" sz="1600" dirty="0">
                <a:solidFill>
                  <a:schemeClr val="accent1">
                    <a:lumMod val="75000"/>
                  </a:schemeClr>
                </a:solidFill>
              </a:rPr>
              <a:t> styret spørgsmål til Etisk problemstilling, diagnose og ”</a:t>
            </a:r>
            <a:r>
              <a:rPr lang="da-DK" sz="1600" dirty="0" err="1">
                <a:solidFill>
                  <a:schemeClr val="accent1">
                    <a:lumMod val="75000"/>
                  </a:schemeClr>
                </a:solidFill>
              </a:rPr>
              <a:t>take-home-message</a:t>
            </a:r>
            <a:r>
              <a:rPr lang="da-DK" sz="1600" dirty="0">
                <a:solidFill>
                  <a:schemeClr val="accent1">
                    <a:lumMod val="75000"/>
                  </a:schemeClr>
                </a:solidFill>
              </a:rPr>
              <a:t>”</a:t>
            </a:r>
          </a:p>
        </p:txBody>
      </p:sp>
      <p:sp>
        <p:nvSpPr>
          <p:cNvPr id="34" name="Afrundet rektangel 33">
            <a:extLst>
              <a:ext uri="{FF2B5EF4-FFF2-40B4-BE49-F238E27FC236}">
                <a16:creationId xmlns:a16="http://schemas.microsoft.com/office/drawing/2014/main" id="{E6D44AE8-1ABE-F843-AED0-79146EBA23DC}"/>
              </a:ext>
            </a:extLst>
          </p:cNvPr>
          <p:cNvSpPr/>
          <p:nvPr/>
        </p:nvSpPr>
        <p:spPr>
          <a:xfrm>
            <a:off x="213610" y="3942417"/>
            <a:ext cx="3369039" cy="6295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tx1"/>
                </a:solidFill>
              </a:rPr>
              <a:t>Etisk</a:t>
            </a:r>
          </a:p>
          <a:p>
            <a:pPr algn="ctr"/>
            <a:r>
              <a:rPr lang="da-DK" b="1" dirty="0">
                <a:solidFill>
                  <a:schemeClr val="tx1"/>
                </a:solidFill>
              </a:rPr>
              <a:t>CASE</a:t>
            </a:r>
          </a:p>
        </p:txBody>
      </p:sp>
      <p:cxnSp>
        <p:nvCxnSpPr>
          <p:cNvPr id="35" name="Lige forbindelse 34">
            <a:extLst>
              <a:ext uri="{FF2B5EF4-FFF2-40B4-BE49-F238E27FC236}">
                <a16:creationId xmlns:a16="http://schemas.microsoft.com/office/drawing/2014/main" id="{16668B6F-F68D-5847-A86A-6DFEDBDD5998}"/>
              </a:ext>
            </a:extLst>
          </p:cNvPr>
          <p:cNvCxnSpPr>
            <a:cxnSpLocks/>
            <a:stCxn id="28" idx="3"/>
            <a:endCxn id="29" idx="1"/>
          </p:cNvCxnSpPr>
          <p:nvPr/>
        </p:nvCxnSpPr>
        <p:spPr>
          <a:xfrm>
            <a:off x="4497046" y="5958594"/>
            <a:ext cx="278723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Lige forbindelse 36">
            <a:extLst>
              <a:ext uri="{FF2B5EF4-FFF2-40B4-BE49-F238E27FC236}">
                <a16:creationId xmlns:a16="http://schemas.microsoft.com/office/drawing/2014/main" id="{5CDDCB80-0F36-7941-82BB-DADB0A7EBB33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5703129" y="5493899"/>
            <a:ext cx="0" cy="4646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Lige forbindelse 38">
            <a:extLst>
              <a:ext uri="{FF2B5EF4-FFF2-40B4-BE49-F238E27FC236}">
                <a16:creationId xmlns:a16="http://schemas.microsoft.com/office/drawing/2014/main" id="{F4B1F764-E8BE-6641-AA7C-45EB9D291D64}"/>
              </a:ext>
            </a:extLst>
          </p:cNvPr>
          <p:cNvCxnSpPr>
            <a:cxnSpLocks/>
          </p:cNvCxnSpPr>
          <p:nvPr/>
        </p:nvCxnSpPr>
        <p:spPr>
          <a:xfrm>
            <a:off x="9085596" y="5943603"/>
            <a:ext cx="13609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Lige forbindelse 39">
            <a:extLst>
              <a:ext uri="{FF2B5EF4-FFF2-40B4-BE49-F238E27FC236}">
                <a16:creationId xmlns:a16="http://schemas.microsoft.com/office/drawing/2014/main" id="{AB0133B0-9AED-7B4D-86A9-7B54D9B5CD0F}"/>
              </a:ext>
            </a:extLst>
          </p:cNvPr>
          <p:cNvCxnSpPr>
            <a:cxnSpLocks/>
            <a:endCxn id="33" idx="2"/>
          </p:cNvCxnSpPr>
          <p:nvPr/>
        </p:nvCxnSpPr>
        <p:spPr>
          <a:xfrm flipV="1">
            <a:off x="10446579" y="5493899"/>
            <a:ext cx="0" cy="4497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Lige forbindelse 46">
            <a:extLst>
              <a:ext uri="{FF2B5EF4-FFF2-40B4-BE49-F238E27FC236}">
                <a16:creationId xmlns:a16="http://schemas.microsoft.com/office/drawing/2014/main" id="{006C0996-C7D9-2143-A4B7-23168CC53659}"/>
              </a:ext>
            </a:extLst>
          </p:cNvPr>
          <p:cNvCxnSpPr>
            <a:cxnSpLocks/>
          </p:cNvCxnSpPr>
          <p:nvPr/>
        </p:nvCxnSpPr>
        <p:spPr>
          <a:xfrm flipV="1">
            <a:off x="0" y="3409639"/>
            <a:ext cx="12192000" cy="1936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6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402369-493D-8241-BF27-9DBF262C2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Typer af cases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96B5D8E-516C-8144-9FAB-742767412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Diagnostisk problemstilling</a:t>
            </a:r>
            <a:br>
              <a:rPr lang="da-DK" dirty="0"/>
            </a:b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Behandlingsmæssig problemstilling</a:t>
            </a:r>
            <a:br>
              <a:rPr lang="da-DK" dirty="0"/>
            </a:b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Etisk problemstilling (fx organdonation, behandlingsloft/</a:t>
            </a:r>
            <a:r>
              <a:rPr lang="da-DK" dirty="0" err="1"/>
              <a:t>palliation</a:t>
            </a:r>
            <a:r>
              <a:rPr lang="da-DK" dirty="0"/>
              <a:t>, prognosticering, livsforlængende behandling, fejldiagnosticering og revurdering af diagnoser og dets konsekvenser, osv.)</a:t>
            </a:r>
            <a:br>
              <a:rPr lang="da-DK" dirty="0"/>
            </a:b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8425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87E0BB-5FCB-9741-A2D8-1E7351ED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599"/>
            <a:ext cx="10515600" cy="1325563"/>
          </a:xfrm>
        </p:spPr>
        <p:txBody>
          <a:bodyPr/>
          <a:lstStyle/>
          <a:p>
            <a:r>
              <a:rPr lang="da-DK" dirty="0"/>
              <a:t>ANAMNESE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AC014E-E227-7B48-B2B8-DBDB38AD0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706"/>
            <a:ext cx="4413422" cy="2128537"/>
          </a:xfrm>
        </p:spPr>
        <p:txBody>
          <a:bodyPr/>
          <a:lstStyle/>
          <a:p>
            <a:r>
              <a:rPr lang="da-DK" dirty="0"/>
              <a:t>Alder og køn</a:t>
            </a:r>
          </a:p>
          <a:p>
            <a:r>
              <a:rPr lang="da-DK" dirty="0"/>
              <a:t>Tidligere relevant historik</a:t>
            </a:r>
          </a:p>
          <a:p>
            <a:r>
              <a:rPr lang="da-DK" dirty="0"/>
              <a:t>Aktuel medicinering</a:t>
            </a:r>
          </a:p>
          <a:p>
            <a:r>
              <a:rPr lang="da-DK" dirty="0"/>
              <a:t>Erhverv</a:t>
            </a:r>
          </a:p>
          <a:p>
            <a:endParaRPr lang="da-DK" dirty="0"/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FE1CA501-6FE8-0B44-9166-9CBCBA3142F3}"/>
              </a:ext>
            </a:extLst>
          </p:cNvPr>
          <p:cNvSpPr txBox="1">
            <a:spLocks/>
          </p:cNvSpPr>
          <p:nvPr/>
        </p:nvSpPr>
        <p:spPr>
          <a:xfrm>
            <a:off x="838200" y="3732555"/>
            <a:ext cx="10515600" cy="212853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/>
              <a:t>Aktuelle klager/historik/problemstilling med beskrivelse af debut, tidsudvikling og følgesymptomer.</a:t>
            </a:r>
            <a:br>
              <a:rPr lang="da-DK" dirty="0"/>
            </a:br>
            <a:endParaRPr lang="da-DK" dirty="0"/>
          </a:p>
          <a:p>
            <a:r>
              <a:rPr lang="da-DK" dirty="0"/>
              <a:t>Aktuel funktions niveau (</a:t>
            </a:r>
            <a:r>
              <a:rPr lang="da-DK" i="1" dirty="0"/>
              <a:t>især gang</a:t>
            </a:r>
            <a:r>
              <a:rPr lang="da-DK" dirty="0"/>
              <a:t>)</a:t>
            </a:r>
          </a:p>
          <a:p>
            <a:endParaRPr lang="da-DK" dirty="0"/>
          </a:p>
          <a:p>
            <a:r>
              <a:rPr lang="da-DK" dirty="0"/>
              <a:t>Evt. andet relevant for anamnesen</a:t>
            </a:r>
          </a:p>
          <a:p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EF91CCA7-1AE0-0F45-9CA3-9F1C61F57736}"/>
              </a:ext>
            </a:extLst>
          </p:cNvPr>
          <p:cNvSpPr txBox="1"/>
          <p:nvPr/>
        </p:nvSpPr>
        <p:spPr>
          <a:xfrm>
            <a:off x="4172236" y="0"/>
            <a:ext cx="6020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u="sng" dirty="0"/>
              <a:t>Skabelon til Diagnostisk / behandlingsmæssig problemstilling</a:t>
            </a:r>
          </a:p>
        </p:txBody>
      </p:sp>
    </p:spTree>
    <p:extLst>
      <p:ext uri="{BB962C8B-B14F-4D97-AF65-F5344CB8AC3E}">
        <p14:creationId xmlns:p14="http://schemas.microsoft.com/office/powerpoint/2010/main" val="141726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87E0BB-5FCB-9741-A2D8-1E7351EDF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solidFill>
                  <a:schemeClr val="accent1">
                    <a:lumMod val="75000"/>
                  </a:schemeClr>
                </a:solidFill>
              </a:rPr>
              <a:t>1. Runde spørgsmål via </a:t>
            </a:r>
            <a:r>
              <a:rPr lang="da-DK" b="1" dirty="0" err="1">
                <a:solidFill>
                  <a:schemeClr val="accent1">
                    <a:lumMod val="75000"/>
                  </a:schemeClr>
                </a:solidFill>
              </a:rPr>
              <a:t>moderator</a:t>
            </a:r>
            <a:endParaRPr lang="da-DK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AC014E-E227-7B48-B2B8-DBDB38AD0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6706"/>
            <a:ext cx="10319951" cy="4809953"/>
          </a:xfrm>
        </p:spPr>
        <p:txBody>
          <a:bodyPr/>
          <a:lstStyle/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Spørgsmål til anamnese (også spørgsmål fra publikum)</a:t>
            </a:r>
          </a:p>
          <a:p>
            <a:pPr marL="0" indent="0">
              <a:buNone/>
            </a:pPr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Hvor i nervesystemet forventer vi en læsion?</a:t>
            </a:r>
          </a:p>
          <a:p>
            <a:pPr lvl="1"/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(CNS vs PNS; </a:t>
            </a:r>
            <a:r>
              <a:rPr lang="da-DK" dirty="0" err="1">
                <a:solidFill>
                  <a:schemeClr val="accent1">
                    <a:lumMod val="75000"/>
                  </a:schemeClr>
                </a:solidFill>
              </a:rPr>
              <a:t>Medulla</a:t>
            </a:r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, hjernestamme, storhjerne….. ; enkelt nerve vs flere nerver / rødder / </a:t>
            </a:r>
            <a:r>
              <a:rPr lang="da-DK" dirty="0" err="1">
                <a:solidFill>
                  <a:schemeClr val="accent1">
                    <a:lumMod val="75000"/>
                  </a:schemeClr>
                </a:solidFill>
              </a:rPr>
              <a:t>neuromuskulær</a:t>
            </a:r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 overgang)</a:t>
            </a:r>
          </a:p>
          <a:p>
            <a:pPr marL="0" indent="0">
              <a:buNone/>
            </a:pPr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Baseret på ovenstående hypotese om læsionen:</a:t>
            </a:r>
          </a:p>
          <a:p>
            <a:pPr lvl="1"/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Hvilke objektive fund regner vi med at se?</a:t>
            </a:r>
          </a:p>
          <a:p>
            <a:pPr lvl="1"/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Hvilke fund forventer vi skal være normale?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DC57F161-81E1-C744-A00A-8E3801906581}"/>
              </a:ext>
            </a:extLst>
          </p:cNvPr>
          <p:cNvSpPr txBox="1"/>
          <p:nvPr/>
        </p:nvSpPr>
        <p:spPr>
          <a:xfrm>
            <a:off x="4172236" y="0"/>
            <a:ext cx="6020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u="sng" dirty="0"/>
              <a:t>Skabelon til Diagnostisk / behandlingsmæssig problemstilling</a:t>
            </a:r>
          </a:p>
        </p:txBody>
      </p:sp>
    </p:spTree>
    <p:extLst>
      <p:ext uri="{BB962C8B-B14F-4D97-AF65-F5344CB8AC3E}">
        <p14:creationId xmlns:p14="http://schemas.microsoft.com/office/powerpoint/2010/main" val="747597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87E0BB-5FCB-9741-A2D8-1E7351EDF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OBJEKTIV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3021BD0-A044-7348-B53F-CD6845895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51607"/>
          </a:xfrm>
        </p:spPr>
        <p:txBody>
          <a:bodyPr/>
          <a:lstStyle/>
          <a:p>
            <a:r>
              <a:rPr lang="da-DK" dirty="0"/>
              <a:t>Kognitiv status (GCS og orientering som minimum)</a:t>
            </a:r>
          </a:p>
          <a:p>
            <a:r>
              <a:rPr lang="da-DK" dirty="0"/>
              <a:t>Kranienerver</a:t>
            </a:r>
          </a:p>
          <a:p>
            <a:r>
              <a:rPr lang="da-DK" dirty="0"/>
              <a:t>Motorik</a:t>
            </a:r>
          </a:p>
          <a:p>
            <a:r>
              <a:rPr lang="da-DK" dirty="0" err="1"/>
              <a:t>Reflexer</a:t>
            </a:r>
            <a:endParaRPr lang="da-DK" dirty="0"/>
          </a:p>
          <a:p>
            <a:r>
              <a:rPr lang="da-DK" dirty="0" err="1"/>
              <a:t>Sensorik</a:t>
            </a:r>
            <a:endParaRPr lang="da-DK" dirty="0"/>
          </a:p>
          <a:p>
            <a:r>
              <a:rPr lang="da-DK" dirty="0"/>
              <a:t>Koordination</a:t>
            </a:r>
          </a:p>
          <a:p>
            <a:r>
              <a:rPr lang="da-DK" dirty="0"/>
              <a:t>Gangfunktion</a:t>
            </a:r>
          </a:p>
          <a:p>
            <a:r>
              <a:rPr lang="da-DK" dirty="0"/>
              <a:t>Andet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84530257-3CCE-7540-BFB2-28E76537A692}"/>
              </a:ext>
            </a:extLst>
          </p:cNvPr>
          <p:cNvSpPr txBox="1"/>
          <p:nvPr/>
        </p:nvSpPr>
        <p:spPr>
          <a:xfrm>
            <a:off x="4172236" y="0"/>
            <a:ext cx="6020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u="sng" dirty="0"/>
              <a:t>Skabelon til Diagnostisk / behandlingsmæssig problemstilling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630E01BE-9C7B-2A41-BA94-5A18A8D5EFD7}"/>
              </a:ext>
            </a:extLst>
          </p:cNvPr>
          <p:cNvSpPr txBox="1"/>
          <p:nvPr/>
        </p:nvSpPr>
        <p:spPr>
          <a:xfrm>
            <a:off x="6375748" y="3059668"/>
            <a:ext cx="4623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Mindre relevante normale fund kan holdes kort</a:t>
            </a:r>
          </a:p>
        </p:txBody>
      </p:sp>
    </p:spTree>
    <p:extLst>
      <p:ext uri="{BB962C8B-B14F-4D97-AF65-F5344CB8AC3E}">
        <p14:creationId xmlns:p14="http://schemas.microsoft.com/office/powerpoint/2010/main" val="3594637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87E0BB-5FCB-9741-A2D8-1E7351EDF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solidFill>
                  <a:schemeClr val="accent1">
                    <a:lumMod val="75000"/>
                  </a:schemeClr>
                </a:solidFill>
              </a:rPr>
              <a:t>2. Runde spørgsmål via moderater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AC014E-E227-7B48-B2B8-DBDB38AD0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6706"/>
            <a:ext cx="10319951" cy="5234823"/>
          </a:xfrm>
        </p:spPr>
        <p:txBody>
          <a:bodyPr>
            <a:normAutofit lnSpcReduction="10000"/>
          </a:bodyPr>
          <a:lstStyle/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Bekræfter de objektive fund vores mistanke eller skal vi forkaste vores teori om hvor læsion er?</a:t>
            </a: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Hvilke </a:t>
            </a:r>
            <a:r>
              <a:rPr lang="da-DK" dirty="0" err="1">
                <a:solidFill>
                  <a:schemeClr val="accent1">
                    <a:lumMod val="75000"/>
                  </a:schemeClr>
                </a:solidFill>
              </a:rPr>
              <a:t>diff</a:t>
            </a:r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. Diagnoser er mest oplagt, fx </a:t>
            </a:r>
            <a:r>
              <a:rPr lang="da-DK" dirty="0" err="1">
                <a:solidFill>
                  <a:schemeClr val="accent1">
                    <a:lumMod val="75000"/>
                  </a:schemeClr>
                </a:solidFill>
              </a:rPr>
              <a:t>vaskulært</a:t>
            </a:r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, rumopfyldende, autoimmune, traumatisk … etc.</a:t>
            </a: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a-DK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Hvad for noget </a:t>
            </a:r>
            <a:r>
              <a:rPr lang="da-DK" dirty="0" err="1">
                <a:solidFill>
                  <a:schemeClr val="accent1">
                    <a:lumMod val="75000"/>
                  </a:schemeClr>
                </a:solidFill>
              </a:rPr>
              <a:t>paraklinik</a:t>
            </a:r>
            <a:r>
              <a:rPr lang="da-DK" dirty="0">
                <a:solidFill>
                  <a:schemeClr val="accent1">
                    <a:lumMod val="75000"/>
                  </a:schemeClr>
                </a:solidFill>
              </a:rPr>
              <a:t> ville vi igangsætte?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46ADA051-B670-5646-8666-2BB16D5ED3BC}"/>
              </a:ext>
            </a:extLst>
          </p:cNvPr>
          <p:cNvSpPr txBox="1"/>
          <p:nvPr/>
        </p:nvSpPr>
        <p:spPr>
          <a:xfrm>
            <a:off x="4172236" y="0"/>
            <a:ext cx="6020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u="sng" dirty="0"/>
              <a:t>Skabelon til Diagnostisk / behandlingsmæssig problemstilling</a:t>
            </a:r>
          </a:p>
        </p:txBody>
      </p:sp>
      <p:sp>
        <p:nvSpPr>
          <p:cNvPr id="6" name="Afrundet rektangel 5">
            <a:extLst>
              <a:ext uri="{FF2B5EF4-FFF2-40B4-BE49-F238E27FC236}">
                <a16:creationId xmlns:a16="http://schemas.microsoft.com/office/drawing/2014/main" id="{E06765E8-8F1C-9F40-B93C-D4AFE7396D4F}"/>
              </a:ext>
            </a:extLst>
          </p:cNvPr>
          <p:cNvSpPr/>
          <p:nvPr/>
        </p:nvSpPr>
        <p:spPr>
          <a:xfrm>
            <a:off x="1915640" y="4221270"/>
            <a:ext cx="1967631" cy="6513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>
                <a:solidFill>
                  <a:sysClr val="windowText" lastClr="000000"/>
                </a:solidFill>
              </a:rPr>
              <a:t>Vaskulært</a:t>
            </a:r>
            <a:endParaRPr lang="da-DK" dirty="0">
              <a:solidFill>
                <a:sysClr val="windowText" lastClr="000000"/>
              </a:solidFill>
            </a:endParaRPr>
          </a:p>
        </p:txBody>
      </p:sp>
      <p:sp>
        <p:nvSpPr>
          <p:cNvPr id="7" name="Afrundet rektangel 6">
            <a:extLst>
              <a:ext uri="{FF2B5EF4-FFF2-40B4-BE49-F238E27FC236}">
                <a16:creationId xmlns:a16="http://schemas.microsoft.com/office/drawing/2014/main" id="{3FB246FC-1EFE-BC43-9301-379EC7083589}"/>
              </a:ext>
            </a:extLst>
          </p:cNvPr>
          <p:cNvSpPr/>
          <p:nvPr/>
        </p:nvSpPr>
        <p:spPr>
          <a:xfrm>
            <a:off x="4034627" y="4221270"/>
            <a:ext cx="1967631" cy="6513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ysClr val="windowText" lastClr="000000"/>
                </a:solidFill>
              </a:rPr>
              <a:t>Neoplastisk</a:t>
            </a:r>
          </a:p>
        </p:txBody>
      </p:sp>
      <p:sp>
        <p:nvSpPr>
          <p:cNvPr id="8" name="Afrundet rektangel 7">
            <a:extLst>
              <a:ext uri="{FF2B5EF4-FFF2-40B4-BE49-F238E27FC236}">
                <a16:creationId xmlns:a16="http://schemas.microsoft.com/office/drawing/2014/main" id="{ECC3C469-7B9C-6D48-BFB4-56E9559B3BA7}"/>
              </a:ext>
            </a:extLst>
          </p:cNvPr>
          <p:cNvSpPr/>
          <p:nvPr/>
        </p:nvSpPr>
        <p:spPr>
          <a:xfrm>
            <a:off x="6105665" y="4221270"/>
            <a:ext cx="1967631" cy="6513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ysClr val="windowText" lastClr="000000"/>
                </a:solidFill>
              </a:rPr>
              <a:t>Autoimmune / inflammatorisk</a:t>
            </a:r>
          </a:p>
        </p:txBody>
      </p:sp>
      <p:sp>
        <p:nvSpPr>
          <p:cNvPr id="9" name="Afrundet rektangel 8">
            <a:extLst>
              <a:ext uri="{FF2B5EF4-FFF2-40B4-BE49-F238E27FC236}">
                <a16:creationId xmlns:a16="http://schemas.microsoft.com/office/drawing/2014/main" id="{11CF3469-B300-EC49-A759-D6D277C33105}"/>
              </a:ext>
            </a:extLst>
          </p:cNvPr>
          <p:cNvSpPr/>
          <p:nvPr/>
        </p:nvSpPr>
        <p:spPr>
          <a:xfrm>
            <a:off x="8224652" y="4221270"/>
            <a:ext cx="1967631" cy="6513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ysClr val="windowText" lastClr="000000"/>
                </a:solidFill>
              </a:rPr>
              <a:t>Traumatisk</a:t>
            </a:r>
          </a:p>
        </p:txBody>
      </p:sp>
      <p:sp>
        <p:nvSpPr>
          <p:cNvPr id="10" name="Afrundet rektangel 9">
            <a:extLst>
              <a:ext uri="{FF2B5EF4-FFF2-40B4-BE49-F238E27FC236}">
                <a16:creationId xmlns:a16="http://schemas.microsoft.com/office/drawing/2014/main" id="{7B40C0D4-FAFF-5143-AB88-3421A9486278}"/>
              </a:ext>
            </a:extLst>
          </p:cNvPr>
          <p:cNvSpPr/>
          <p:nvPr/>
        </p:nvSpPr>
        <p:spPr>
          <a:xfrm>
            <a:off x="1915639" y="5116881"/>
            <a:ext cx="1967631" cy="6513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>
                <a:solidFill>
                  <a:sysClr val="windowText" lastClr="000000"/>
                </a:solidFill>
              </a:rPr>
              <a:t>Neurodegenerativt</a:t>
            </a:r>
            <a:endParaRPr lang="da-DK" sz="1600" dirty="0">
              <a:solidFill>
                <a:sysClr val="windowText" lastClr="000000"/>
              </a:solidFill>
            </a:endParaRPr>
          </a:p>
        </p:txBody>
      </p:sp>
      <p:sp>
        <p:nvSpPr>
          <p:cNvPr id="11" name="Afrundet rektangel 10">
            <a:extLst>
              <a:ext uri="{FF2B5EF4-FFF2-40B4-BE49-F238E27FC236}">
                <a16:creationId xmlns:a16="http://schemas.microsoft.com/office/drawing/2014/main" id="{7D075118-D2F7-614B-A2C5-DB31FDE7C6F3}"/>
              </a:ext>
            </a:extLst>
          </p:cNvPr>
          <p:cNvSpPr/>
          <p:nvPr/>
        </p:nvSpPr>
        <p:spPr>
          <a:xfrm>
            <a:off x="4034626" y="5116881"/>
            <a:ext cx="1967631" cy="6513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>
                <a:solidFill>
                  <a:sysClr val="windowText" lastClr="000000"/>
                </a:solidFill>
              </a:rPr>
              <a:t>Toxisk</a:t>
            </a:r>
            <a:r>
              <a:rPr lang="da-DK" dirty="0">
                <a:solidFill>
                  <a:sysClr val="windowText" lastClr="000000"/>
                </a:solidFill>
              </a:rPr>
              <a:t>/metabolisk</a:t>
            </a:r>
          </a:p>
        </p:txBody>
      </p:sp>
      <p:sp>
        <p:nvSpPr>
          <p:cNvPr id="12" name="Afrundet rektangel 11">
            <a:extLst>
              <a:ext uri="{FF2B5EF4-FFF2-40B4-BE49-F238E27FC236}">
                <a16:creationId xmlns:a16="http://schemas.microsoft.com/office/drawing/2014/main" id="{2B1B1CB8-C541-B349-A088-5863B5B874DA}"/>
              </a:ext>
            </a:extLst>
          </p:cNvPr>
          <p:cNvSpPr/>
          <p:nvPr/>
        </p:nvSpPr>
        <p:spPr>
          <a:xfrm>
            <a:off x="6105664" y="5116881"/>
            <a:ext cx="1967631" cy="6513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ysClr val="windowText" lastClr="000000"/>
                </a:solidFill>
              </a:rPr>
              <a:t>Genetisk</a:t>
            </a:r>
          </a:p>
        </p:txBody>
      </p:sp>
      <p:sp>
        <p:nvSpPr>
          <p:cNvPr id="13" name="Afrundet rektangel 12">
            <a:extLst>
              <a:ext uri="{FF2B5EF4-FFF2-40B4-BE49-F238E27FC236}">
                <a16:creationId xmlns:a16="http://schemas.microsoft.com/office/drawing/2014/main" id="{B55DF21E-CEC2-8341-8662-6AC85D5F9A95}"/>
              </a:ext>
            </a:extLst>
          </p:cNvPr>
          <p:cNvSpPr/>
          <p:nvPr/>
        </p:nvSpPr>
        <p:spPr>
          <a:xfrm>
            <a:off x="8224651" y="5116881"/>
            <a:ext cx="1967631" cy="6513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>
                <a:solidFill>
                  <a:sysClr val="windowText" lastClr="000000"/>
                </a:solidFill>
              </a:rPr>
              <a:t>Neuroinfektion</a:t>
            </a:r>
            <a:endParaRPr lang="da-DK" dirty="0">
              <a:solidFill>
                <a:sysClr val="windowText" lastClr="000000"/>
              </a:solidFill>
            </a:endParaRPr>
          </a:p>
        </p:txBody>
      </p:sp>
      <p:sp>
        <p:nvSpPr>
          <p:cNvPr id="14" name="Afrundet rektangel 13">
            <a:extLst>
              <a:ext uri="{FF2B5EF4-FFF2-40B4-BE49-F238E27FC236}">
                <a16:creationId xmlns:a16="http://schemas.microsoft.com/office/drawing/2014/main" id="{D8DD73F2-B196-8D40-9725-81481F09B279}"/>
              </a:ext>
            </a:extLst>
          </p:cNvPr>
          <p:cNvSpPr/>
          <p:nvPr/>
        </p:nvSpPr>
        <p:spPr>
          <a:xfrm>
            <a:off x="10276360" y="4689940"/>
            <a:ext cx="1569137" cy="6513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ysClr val="windowText" lastClr="000000"/>
                </a:solidFill>
              </a:rPr>
              <a:t>Andet…?</a:t>
            </a:r>
          </a:p>
        </p:txBody>
      </p:sp>
    </p:spTree>
    <p:extLst>
      <p:ext uri="{BB962C8B-B14F-4D97-AF65-F5344CB8AC3E}">
        <p14:creationId xmlns:p14="http://schemas.microsoft.com/office/powerpoint/2010/main" val="3632682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87E0BB-5FCB-9741-A2D8-1E7351EDF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PARAKLINIK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3021BD0-A044-7348-B53F-CD6845895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51607"/>
          </a:xfrm>
        </p:spPr>
        <p:txBody>
          <a:bodyPr/>
          <a:lstStyle/>
          <a:p>
            <a:r>
              <a:rPr lang="da-DK" dirty="0"/>
              <a:t>Biokemi</a:t>
            </a:r>
          </a:p>
          <a:p>
            <a:r>
              <a:rPr lang="da-DK" dirty="0"/>
              <a:t>Billeddiagnostik</a:t>
            </a:r>
          </a:p>
          <a:p>
            <a:r>
              <a:rPr lang="da-DK" dirty="0"/>
              <a:t>CSF </a:t>
            </a:r>
          </a:p>
          <a:p>
            <a:r>
              <a:rPr lang="da-DK" dirty="0"/>
              <a:t>Neurofysiologi</a:t>
            </a:r>
          </a:p>
          <a:p>
            <a:r>
              <a:rPr lang="da-DK" dirty="0"/>
              <a:t>Andet… </a:t>
            </a:r>
          </a:p>
          <a:p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FE37B56A-C347-F540-85BD-71CF708A7057}"/>
              </a:ext>
            </a:extLst>
          </p:cNvPr>
          <p:cNvSpPr txBox="1"/>
          <p:nvPr/>
        </p:nvSpPr>
        <p:spPr>
          <a:xfrm>
            <a:off x="4172236" y="0"/>
            <a:ext cx="6020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u="sng" dirty="0"/>
              <a:t>Skabelon til Diagnostisk / behandlingsmæssig problemstilling</a:t>
            </a:r>
          </a:p>
        </p:txBody>
      </p:sp>
    </p:spTree>
    <p:extLst>
      <p:ext uri="{BB962C8B-B14F-4D97-AF65-F5344CB8AC3E}">
        <p14:creationId xmlns:p14="http://schemas.microsoft.com/office/powerpoint/2010/main" val="3985099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647</Words>
  <Application>Microsoft Office PowerPoint</Application>
  <PresentationFormat>Widescreen</PresentationFormat>
  <Paragraphs>120</Paragraphs>
  <Slides>14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Office-tema</vt:lpstr>
      <vt:lpstr>Skabelon til  case-præsentation</vt:lpstr>
      <vt:lpstr>Formål</vt:lpstr>
      <vt:lpstr>Struktur</vt:lpstr>
      <vt:lpstr>Typer af cases</vt:lpstr>
      <vt:lpstr>ANAMNESE</vt:lpstr>
      <vt:lpstr>1. Runde spørgsmål via moderator</vt:lpstr>
      <vt:lpstr>OBJEKTIV</vt:lpstr>
      <vt:lpstr>2. Runde spørgsmål via moderater </vt:lpstr>
      <vt:lpstr>PARAKLINIK</vt:lpstr>
      <vt:lpstr>3. Runde spørgsmål via moderater </vt:lpstr>
      <vt:lpstr>Anamnese og Objektiv</vt:lpstr>
      <vt:lpstr>1. Runde spørgsmål via moderater</vt:lpstr>
      <vt:lpstr>Etisk problemstilling</vt:lpstr>
      <vt:lpstr>2. Runde spørgsmål via moderater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Skabelon til  case-præsentation</dc:title>
  <dc:creator>1</dc:creator>
  <cp:lastModifiedBy>Nina Imbæk</cp:lastModifiedBy>
  <cp:revision>26</cp:revision>
  <dcterms:created xsi:type="dcterms:W3CDTF">2021-02-16T09:47:06Z</dcterms:created>
  <dcterms:modified xsi:type="dcterms:W3CDTF">2021-03-09T14:28:37Z</dcterms:modified>
</cp:coreProperties>
</file>